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Poppins" charset="1" panose="00000500000000000000"/>
      <p:regular r:id="rId35"/>
    </p:embeddedFont>
    <p:embeddedFont>
      <p:font typeface="Gotham" charset="1" panose="00000000000000000000"/>
      <p:regular r:id="rId36"/>
    </p:embeddedFont>
    <p:embeddedFont>
      <p:font typeface="Gotham Bold" charset="1" panose="00000000000000000000"/>
      <p:regular r:id="rId37"/>
    </p:embeddedFont>
    <p:embeddedFont>
      <p:font typeface="王漢宗顏楷體" charset="1" panose="02000500000000000000"/>
      <p:regular r:id="rId38"/>
    </p:embeddedFont>
    <p:embeddedFont>
      <p:font typeface="Academy" charset="1" panose="00000000000000000000"/>
      <p:regular r:id="rId39"/>
    </p:embeddedFont>
    <p:embeddedFont>
      <p:font typeface="Noto Sans T Chinese Bold" charset="1" panose="020B0800000000000000"/>
      <p:regular r:id="rId40"/>
    </p:embeddedFont>
    <p:embeddedFont>
      <p:font typeface="Noto Sans T Chinese" charset="1" panose="020B0500000000000000"/>
      <p:regular r:id="rId41"/>
    </p:embeddedFont>
    <p:embeddedFont>
      <p:font typeface="王漢宗特黑體" charset="1" panose="02000500000000000000"/>
      <p:regular r:id="rId42"/>
    </p:embeddedFont>
    <p:embeddedFont>
      <p:font typeface="Gotham Bold Italics" charset="1" panose="02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jpeg" Type="http://schemas.openxmlformats.org/officeDocument/2006/relationships/image"/><Relationship Id="rId5" Target="../media/VAGePxl2yeo.mp4" Type="http://schemas.openxmlformats.org/officeDocument/2006/relationships/video"/><Relationship Id="rId6" Target="../media/VAGePxl2yeo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GeqXamw74.mp4" Type="http://schemas.openxmlformats.org/officeDocument/2006/relationships/video"/><Relationship Id="rId4" Target="../media/VAGeqXamw74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VAGeOvMzT_Q.mp4" Type="http://schemas.openxmlformats.org/officeDocument/2006/relationships/video"/><Relationship Id="rId4" Target="../media/VAGeOvMzT_Q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GeOgd_eo4.mp4" Type="http://schemas.openxmlformats.org/officeDocument/2006/relationships/video"/><Relationship Id="rId4" Target="../media/VAGeOgd_eo4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VAGeOlj8rdQ.mp4" Type="http://schemas.openxmlformats.org/officeDocument/2006/relationships/video"/><Relationship Id="rId4" Target="../media/VAGeOlj8rdQ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VAGeOjZ7Y9c.mp4" Type="http://schemas.openxmlformats.org/officeDocument/2006/relationships/video"/><Relationship Id="rId4" Target="../media/VAGeOjZ7Y9c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gif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0.gif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VAGeMw6lY-k.mp4" Type="http://schemas.openxmlformats.org/officeDocument/2006/relationships/video"/><Relationship Id="rId4" Target="../media/VAGeMw6lY-k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eMduwKsg.mp4" Type="http://schemas.openxmlformats.org/officeDocument/2006/relationships/video"/><Relationship Id="rId4" Target="../media/VAGeMduwKsg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68512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91400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84897" y="5379918"/>
            <a:ext cx="6059445" cy="60594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20762" y="6964430"/>
            <a:ext cx="2000810" cy="4114800"/>
          </a:xfrm>
          <a:custGeom>
            <a:avLst/>
            <a:gdLst/>
            <a:ahLst/>
            <a:cxnLst/>
            <a:rect r="r" b="b" t="t" l="l"/>
            <a:pathLst>
              <a:path h="4114800" w="200081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73132" y="4114076"/>
            <a:ext cx="12198237" cy="2291464"/>
            <a:chOff x="0" y="0"/>
            <a:chExt cx="3212705" cy="6035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12704" cy="603513"/>
            </a:xfrm>
            <a:custGeom>
              <a:avLst/>
              <a:gdLst/>
              <a:ahLst/>
              <a:cxnLst/>
              <a:rect r="r" b="b" t="t" l="l"/>
              <a:pathLst>
                <a:path h="603513" w="3212704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068500" y="6319815"/>
            <a:ext cx="6151000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組員：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林彥丞、許可証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林昀澍、李文豪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83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林彥成、李雨融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9965724" y="-1383136"/>
            <a:ext cx="10994424" cy="109944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62921" y="828675"/>
            <a:ext cx="1275990" cy="526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第五組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79536" y="4342104"/>
            <a:ext cx="17389741" cy="186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70"/>
              </a:lnSpc>
              <a:spcBef>
                <a:spcPct val="0"/>
              </a:spcBef>
            </a:pPr>
            <a:r>
              <a:rPr lang="en-US" b="true" sz="10907" spc="1527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INTERFLOW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04239" y="8763563"/>
            <a:ext cx="61510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指導老師：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趙令文、許雅婷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李文豪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04295" y="2782516"/>
            <a:ext cx="8495395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會員註冊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安全權限與身分驗證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修改密碼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5986264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35588" y="7321525"/>
            <a:ext cx="992463" cy="99246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77741" y="6653894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65697" y="386897"/>
            <a:ext cx="20716331" cy="136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19"/>
              </a:lnSpc>
            </a:pPr>
            <a:r>
              <a:rPr lang="en-US" sz="8014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安全配置Spring Security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65697" y="2839892"/>
            <a:ext cx="815226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trike="noStrike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認證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09760" y="2839892"/>
            <a:ext cx="803152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授權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53823" y="2895077"/>
            <a:ext cx="729714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安全防護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18850" y="4253616"/>
            <a:ext cx="779725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用戶身分驗證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多種登入方式支援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31950" y="4253616"/>
            <a:ext cx="702547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訪問控制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權限控制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安全控制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4855" y="4162469"/>
            <a:ext cx="971396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Session管理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限制單一使用者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5588" y="7989155"/>
            <a:ext cx="992463" cy="99246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77741" y="5986264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77741" y="6653894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77741" y="7321525"/>
            <a:ext cx="508158" cy="543805"/>
            <a:chOff x="0" y="0"/>
            <a:chExt cx="812800" cy="8698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1635" y="3953597"/>
            <a:ext cx="10540851" cy="6279237"/>
          </a:xfrm>
          <a:custGeom>
            <a:avLst/>
            <a:gdLst/>
            <a:ahLst/>
            <a:cxnLst/>
            <a:rect r="r" b="b" t="t" l="l"/>
            <a:pathLst>
              <a:path h="6279237" w="10540851">
                <a:moveTo>
                  <a:pt x="0" y="0"/>
                </a:moveTo>
                <a:lnTo>
                  <a:pt x="10540851" y="0"/>
                </a:lnTo>
                <a:lnTo>
                  <a:pt x="10540851" y="6279237"/>
                </a:lnTo>
                <a:lnTo>
                  <a:pt x="0" y="627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01635" y="1502616"/>
            <a:ext cx="3215061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一般登入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76314" y="1493091"/>
            <a:ext cx="4542165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OAuth2 登入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5334" y="2460629"/>
            <a:ext cx="6657255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自定義處理登入成功/失敗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Session 管理與會員資訊儲存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44514" y="2371230"/>
            <a:ext cx="7083041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平台專案申請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第三方登入處理/驗證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自動建立</a:t>
            </a: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新會員帳號（若帳號不存在）</a:t>
            </a:r>
          </a:p>
          <a:p>
            <a:pPr algn="ctr">
              <a:lnSpc>
                <a:spcPts val="37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74174" y="718312"/>
            <a:ext cx="672783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spc="280" b="tru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登入功能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6082" y="1952203"/>
            <a:ext cx="992463" cy="99246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8235" y="3107362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311387" y="221164"/>
            <a:ext cx="7795846" cy="9844671"/>
          </a:xfrm>
          <a:custGeom>
            <a:avLst/>
            <a:gdLst/>
            <a:ahLst/>
            <a:cxnLst/>
            <a:rect r="r" b="b" t="t" l="l"/>
            <a:pathLst>
              <a:path h="9844671" w="7795846">
                <a:moveTo>
                  <a:pt x="0" y="0"/>
                </a:moveTo>
                <a:lnTo>
                  <a:pt x="7795846" y="0"/>
                </a:lnTo>
                <a:lnTo>
                  <a:pt x="7795846" y="9844672"/>
                </a:lnTo>
                <a:lnTo>
                  <a:pt x="0" y="984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26549" y="2187576"/>
            <a:ext cx="1487203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進行密碼加密儲存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實作會員資料查詢與驗證邏輯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06082" y="2622098"/>
            <a:ext cx="992463" cy="99246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174174" y="718312"/>
            <a:ext cx="672783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spc="280" b="tru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登入功能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36617" y="5194809"/>
            <a:ext cx="5337131" cy="4405651"/>
          </a:xfrm>
          <a:custGeom>
            <a:avLst/>
            <a:gdLst/>
            <a:ahLst/>
            <a:cxnLst/>
            <a:rect r="r" b="b" t="t" l="l"/>
            <a:pathLst>
              <a:path h="4405651" w="5337131">
                <a:moveTo>
                  <a:pt x="0" y="0"/>
                </a:moveTo>
                <a:lnTo>
                  <a:pt x="5337131" y="0"/>
                </a:lnTo>
                <a:lnTo>
                  <a:pt x="5337131" y="4405650"/>
                </a:lnTo>
                <a:lnTo>
                  <a:pt x="0" y="4405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51961" y="3480453"/>
            <a:ext cx="5336603" cy="2341101"/>
          </a:xfrm>
          <a:custGeom>
            <a:avLst/>
            <a:gdLst/>
            <a:ahLst/>
            <a:cxnLst/>
            <a:rect r="r" b="b" t="t" l="l"/>
            <a:pathLst>
              <a:path h="2341101" w="5336603">
                <a:moveTo>
                  <a:pt x="0" y="0"/>
                </a:moveTo>
                <a:lnTo>
                  <a:pt x="5336604" y="0"/>
                </a:lnTo>
                <a:lnTo>
                  <a:pt x="5336604" y="2341100"/>
                </a:lnTo>
                <a:lnTo>
                  <a:pt x="0" y="234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83816" y="6258167"/>
            <a:ext cx="4397493" cy="3357591"/>
          </a:xfrm>
          <a:custGeom>
            <a:avLst/>
            <a:gdLst/>
            <a:ahLst/>
            <a:cxnLst/>
            <a:rect r="r" b="b" t="t" l="l"/>
            <a:pathLst>
              <a:path h="3357591" w="4397493">
                <a:moveTo>
                  <a:pt x="0" y="0"/>
                </a:moveTo>
                <a:lnTo>
                  <a:pt x="4397493" y="0"/>
                </a:lnTo>
                <a:lnTo>
                  <a:pt x="4397493" y="3357591"/>
                </a:lnTo>
                <a:lnTo>
                  <a:pt x="0" y="3357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95684" y="6258167"/>
            <a:ext cx="4010001" cy="3369426"/>
          </a:xfrm>
          <a:custGeom>
            <a:avLst/>
            <a:gdLst/>
            <a:ahLst/>
            <a:cxnLst/>
            <a:rect r="r" b="b" t="t" l="l"/>
            <a:pathLst>
              <a:path h="3369426" w="4010001">
                <a:moveTo>
                  <a:pt x="0" y="0"/>
                </a:moveTo>
                <a:lnTo>
                  <a:pt x="4010001" y="0"/>
                </a:lnTo>
                <a:lnTo>
                  <a:pt x="4010001" y="3369425"/>
                </a:lnTo>
                <a:lnTo>
                  <a:pt x="0" y="33694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73713" y="378075"/>
            <a:ext cx="70101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密碼更改功能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36617" y="1873657"/>
            <a:ext cx="5606174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用戶使用重置密碼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系統生產專屬 Token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發送重置連結郵件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用戶點擊連結重設密碼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Token驗證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36511" y="378075"/>
            <a:ext cx="7552054" cy="88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實作技術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30042" y="1431697"/>
            <a:ext cx="5769066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Spring Boot 框架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密碼加密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JavaMail 傳送郵件</a:t>
            </a:r>
          </a:p>
          <a:p>
            <a:pPr algn="ctr">
              <a:lnSpc>
                <a:spcPts val="3779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09357" y="3315742"/>
            <a:ext cx="992463" cy="992463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李雨融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4295" y="2782516"/>
            <a:ext cx="7336284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發送貼文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圖片編輯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貼文點讚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9357" y="3983373"/>
            <a:ext cx="992463" cy="99246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47738" y="4404383"/>
            <a:ext cx="10744571" cy="571069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144000" y="391920"/>
            <a:ext cx="5999050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辨識貼文擁有者，除了貼文的主人，一律沒有權力修改，刪除他人文章，目的是維護使用者的權益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9081" y="205151"/>
            <a:ext cx="5975072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發文功能，分為2種：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2657" y="2343317"/>
            <a:ext cx="2497568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每篇貼文有：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7738" y="2283966"/>
            <a:ext cx="5057443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結構：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61238" y="2941978"/>
            <a:ext cx="5057443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前端貼文產生由ui.js產生</a:t>
            </a: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系統資料庫抓取則與api.js有關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3631" y="2941978"/>
            <a:ext cx="2497568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點讚功能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留言功能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分享功能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49081" y="922514"/>
            <a:ext cx="5975072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可以截圖(用於大張圖片) (15kB)                 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需要上傳多張gif，使用了輪播圖     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09357" y="4655766"/>
            <a:ext cx="992463" cy="99246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許可証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4295" y="2782516"/>
            <a:ext cx="7336284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留言板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子留言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@人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code整合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6082" y="5323396"/>
            <a:ext cx="992463" cy="99246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8235" y="4655766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4655766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348785" y="427457"/>
            <a:ext cx="15618874" cy="9528637"/>
            <a:chOff x="0" y="0"/>
            <a:chExt cx="20825165" cy="12704849"/>
          </a:xfrm>
        </p:grpSpPr>
        <p:pic>
          <p:nvPicPr>
            <p:cNvPr name="Picture 30" id="30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0" t="5731" r="0" b="5731"/>
            <a:stretch>
              <a:fillRect/>
            </a:stretch>
          </p:blipFill>
          <p:spPr>
            <a:xfrm flipH="false" flipV="false">
              <a:off x="0" y="0"/>
              <a:ext cx="20825165" cy="12704849"/>
            </a:xfrm>
            <a:prstGeom prst="rect">
              <a:avLst/>
            </a:prstGeom>
          </p:spPr>
        </p:pic>
      </p:grpSp>
      <p:grpSp>
        <p:nvGrpSpPr>
          <p:cNvPr name="Group 31" id="31"/>
          <p:cNvGrpSpPr/>
          <p:nvPr/>
        </p:nvGrpSpPr>
        <p:grpSpPr>
          <a:xfrm rot="0">
            <a:off x="706082" y="5976927"/>
            <a:ext cx="992463" cy="99246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48235" y="5318634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林昀澍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04295" y="2782516"/>
            <a:ext cx="7336284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搜尋瀏覽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會員個人頁面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個人資料編輯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貼文堆疊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4655766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235" y="5318634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8235" y="5986264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06082" y="6653894"/>
            <a:ext cx="992463" cy="99246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6082" y="1952203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235" y="310736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3957028" y="7086093"/>
            <a:ext cx="2258764" cy="2258764"/>
          </a:xfrm>
          <a:custGeom>
            <a:avLst/>
            <a:gdLst/>
            <a:ahLst/>
            <a:cxnLst/>
            <a:rect r="r" b="b" t="t" l="l"/>
            <a:pathLst>
              <a:path h="2258764" w="2258764">
                <a:moveTo>
                  <a:pt x="0" y="0"/>
                </a:moveTo>
                <a:lnTo>
                  <a:pt x="2258765" y="0"/>
                </a:lnTo>
                <a:lnTo>
                  <a:pt x="2258765" y="2258764"/>
                </a:lnTo>
                <a:lnTo>
                  <a:pt x="0" y="225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720373" y="4222606"/>
            <a:ext cx="1929437" cy="2335011"/>
          </a:xfrm>
          <a:custGeom>
            <a:avLst/>
            <a:gdLst/>
            <a:ahLst/>
            <a:cxnLst/>
            <a:rect r="r" b="b" t="t" l="l"/>
            <a:pathLst>
              <a:path h="2335011" w="1929437">
                <a:moveTo>
                  <a:pt x="0" y="0"/>
                </a:moveTo>
                <a:lnTo>
                  <a:pt x="1929437" y="0"/>
                </a:lnTo>
                <a:lnTo>
                  <a:pt x="1929437" y="2335011"/>
                </a:lnTo>
                <a:lnTo>
                  <a:pt x="0" y="233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062" t="-5170" r="-52161" b="-6228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577240" y="7108853"/>
            <a:ext cx="4215703" cy="2213244"/>
          </a:xfrm>
          <a:custGeom>
            <a:avLst/>
            <a:gdLst/>
            <a:ahLst/>
            <a:cxnLst/>
            <a:rect r="r" b="b" t="t" l="l"/>
            <a:pathLst>
              <a:path h="2213244" w="4215703">
                <a:moveTo>
                  <a:pt x="0" y="0"/>
                </a:moveTo>
                <a:lnTo>
                  <a:pt x="4215703" y="0"/>
                </a:lnTo>
                <a:lnTo>
                  <a:pt x="4215703" y="2213244"/>
                </a:lnTo>
                <a:lnTo>
                  <a:pt x="0" y="22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2617144" y="3218021"/>
            <a:ext cx="3158455" cy="2734975"/>
          </a:xfrm>
          <a:custGeom>
            <a:avLst/>
            <a:gdLst/>
            <a:ahLst/>
            <a:cxnLst/>
            <a:rect r="r" b="b" t="t" l="l"/>
            <a:pathLst>
              <a:path h="2734975" w="3158455">
                <a:moveTo>
                  <a:pt x="0" y="0"/>
                </a:moveTo>
                <a:lnTo>
                  <a:pt x="3158455" y="0"/>
                </a:lnTo>
                <a:lnTo>
                  <a:pt x="3158455" y="2734976"/>
                </a:lnTo>
                <a:lnTo>
                  <a:pt x="0" y="2734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358098">
            <a:off x="12467543" y="6593469"/>
            <a:ext cx="2795087" cy="2795087"/>
          </a:xfrm>
          <a:custGeom>
            <a:avLst/>
            <a:gdLst/>
            <a:ahLst/>
            <a:cxnLst/>
            <a:rect r="r" b="b" t="t" l="l"/>
            <a:pathLst>
              <a:path h="2795087" w="2795087">
                <a:moveTo>
                  <a:pt x="0" y="0"/>
                </a:moveTo>
                <a:lnTo>
                  <a:pt x="2795087" y="0"/>
                </a:lnTo>
                <a:lnTo>
                  <a:pt x="2795087" y="2795088"/>
                </a:lnTo>
                <a:lnTo>
                  <a:pt x="0" y="2795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508290">
            <a:off x="15481639" y="5471382"/>
            <a:ext cx="1855132" cy="1855132"/>
          </a:xfrm>
          <a:custGeom>
            <a:avLst/>
            <a:gdLst/>
            <a:ahLst/>
            <a:cxnLst/>
            <a:rect r="r" b="b" t="t" l="l"/>
            <a:pathLst>
              <a:path h="1855132" w="1855132">
                <a:moveTo>
                  <a:pt x="0" y="0"/>
                </a:moveTo>
                <a:lnTo>
                  <a:pt x="1855132" y="0"/>
                </a:lnTo>
                <a:lnTo>
                  <a:pt x="1855132" y="1855132"/>
                </a:lnTo>
                <a:lnTo>
                  <a:pt x="0" y="1855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3528898" y="4748507"/>
            <a:ext cx="3115025" cy="1908960"/>
          </a:xfrm>
          <a:custGeom>
            <a:avLst/>
            <a:gdLst/>
            <a:ahLst/>
            <a:cxnLst/>
            <a:rect r="r" b="b" t="t" l="l"/>
            <a:pathLst>
              <a:path h="1908960" w="3115025">
                <a:moveTo>
                  <a:pt x="0" y="0"/>
                </a:moveTo>
                <a:lnTo>
                  <a:pt x="3115025" y="0"/>
                </a:lnTo>
                <a:lnTo>
                  <a:pt x="3115025" y="1908961"/>
                </a:lnTo>
                <a:lnTo>
                  <a:pt x="0" y="1908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534" t="-32600" r="-40311" b="-20617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2579868" y="1582506"/>
            <a:ext cx="6140505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使用工具與技術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172011" y="3669204"/>
            <a:ext cx="182880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8B6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資料庫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039201" y="2860181"/>
            <a:ext cx="121920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8B6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後端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586772" y="2028362"/>
            <a:ext cx="121920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8B6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前端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4249163" y="9392946"/>
            <a:ext cx="167449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0000"/>
                </a:solidFill>
                <a:latin typeface="Academy"/>
                <a:ea typeface="Academy"/>
                <a:cs typeface="Academy"/>
                <a:sym typeface="Academy"/>
              </a:rPr>
              <a:t>Flyway</a:t>
            </a:r>
          </a:p>
        </p:txBody>
      </p:sp>
      <p:sp>
        <p:nvSpPr>
          <p:cNvPr name="TextBox 50" id="50"/>
          <p:cNvSpPr txBox="true"/>
          <p:nvPr/>
        </p:nvSpPr>
        <p:spPr>
          <a:xfrm rot="-449078">
            <a:off x="12744620" y="8896918"/>
            <a:ext cx="258303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8C52FF"/>
                </a:solidFill>
                <a:latin typeface="Academy"/>
                <a:ea typeface="Academy"/>
                <a:cs typeface="Academy"/>
                <a:sym typeface="Academy"/>
              </a:rPr>
              <a:t>BOOTSTRAP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7795" y="3721273"/>
            <a:ext cx="13590429" cy="6461821"/>
            <a:chOff x="0" y="0"/>
            <a:chExt cx="18120572" cy="8615762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0" t="7736" r="0" b="7736"/>
            <a:stretch>
              <a:fillRect/>
            </a:stretch>
          </p:blipFill>
          <p:spPr>
            <a:xfrm flipH="false" flipV="false">
              <a:off x="0" y="0"/>
              <a:ext cx="18120572" cy="861576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6621570" y="255025"/>
            <a:ext cx="5322879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搜尋頁功能介紹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51618" y="985013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資料讀取：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7795" y="985013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查詢方式：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87795" y="1600672"/>
            <a:ext cx="7763823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模糊查詢  (帳號名稱及內文關鍵字)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準確查詢 (只顯示屬於自己帳號名稱的貼文)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51618" y="1600672"/>
            <a:ext cx="7591840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搜尋輸入空值能將搜尋結果初始化，方便整理再次搜尋版面。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以10則貼文為讀取上限，按下箭頭按鈕能繼續讀取，每頁以10則為限，控制流量。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8235" y="4655766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8235" y="5318634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8235" y="5986264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06082" y="7321525"/>
            <a:ext cx="992463" cy="99246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48235" y="6653894"/>
            <a:ext cx="508158" cy="543805"/>
            <a:chOff x="0" y="0"/>
            <a:chExt cx="812800" cy="8698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8259" y="184091"/>
            <a:ext cx="8454490" cy="9819936"/>
            <a:chOff x="0" y="0"/>
            <a:chExt cx="11272653" cy="13093248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25785" t="0" r="25785" b="0"/>
            <a:stretch>
              <a:fillRect/>
            </a:stretch>
          </p:blipFill>
          <p:spPr>
            <a:xfrm flipH="false" flipV="false">
              <a:off x="0" y="0"/>
              <a:ext cx="11272653" cy="13093248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126549" y="507188"/>
            <a:ext cx="6869805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個人資料頁功能介紹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39300" y="5523564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管理你屬於你的貼文：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14154" y="1651839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檢視你自己的個人資料：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9300" y="6548635"/>
            <a:ext cx="6794951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能依時間、按讚數、留言數進行排序，方便使用者檢索。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打開貼文數能管理屬於你的貼文，點選編輯按鈕能多選你的貼文進行刪除。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4154" y="2600487"/>
            <a:ext cx="6794951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帳號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貼文數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下方能直觀檢視自己的貼文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自我介紹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8235" y="4655766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8235" y="5318634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8235" y="5986264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8235" y="6653894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06082" y="7989155"/>
            <a:ext cx="992463" cy="99246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48235" y="7321525"/>
            <a:ext cx="508158" cy="543805"/>
            <a:chOff x="0" y="0"/>
            <a:chExt cx="812800" cy="8698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60587" y="616754"/>
            <a:ext cx="12268457" cy="8710694"/>
            <a:chOff x="0" y="0"/>
            <a:chExt cx="16357942" cy="11614259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10387" t="0" r="10387" b="0"/>
            <a:stretch>
              <a:fillRect/>
            </a:stretch>
          </p:blipFill>
          <p:spPr>
            <a:xfrm flipH="false" flipV="false">
              <a:off x="0" y="0"/>
              <a:ext cx="16357942" cy="11614259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126549" y="833375"/>
            <a:ext cx="6869805" cy="142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檢視貼文</a:t>
            </a:r>
          </a:p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功能介紹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93695" y="4023140"/>
            <a:ext cx="3267756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直觀檢視每一則貼文資訊。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貼文內容都為獨立，方便後臺管理。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6082" y="1952203"/>
            <a:ext cx="992463" cy="9924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8235" y="3107362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27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26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28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29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30</a:t>
              </a:r>
            </a:p>
          </p:txBody>
        </p:sp>
      </p:grpSp>
    </p:spTree>
  </p:cSld>
  <p:clrMapOvr>
    <a:masterClrMapping/>
  </p:clrMapOvr>
  <p:transition spd="fast">
    <p:cover dir="l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85436" y="233532"/>
            <a:ext cx="8378514" cy="9819936"/>
            <a:chOff x="0" y="0"/>
            <a:chExt cx="11171352" cy="13093248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26003" t="0" r="26003" b="0"/>
            <a:stretch>
              <a:fillRect/>
            </a:stretch>
          </p:blipFill>
          <p:spPr>
            <a:xfrm flipH="false" flipV="false">
              <a:off x="0" y="0"/>
              <a:ext cx="11171352" cy="13093248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314154" y="2985233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編輯屬於自己的個人資料：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14154" y="4139716"/>
            <a:ext cx="6794951" cy="294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暱稱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生日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電話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大頭貼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自我介紹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性別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6549" y="507188"/>
            <a:ext cx="4648175" cy="142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編輯個人資料功能介紹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24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25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27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26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28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29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30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06082" y="2622098"/>
            <a:ext cx="992463" cy="992463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</p:spTree>
  </p:cSld>
  <p:clrMapOvr>
    <a:masterClrMapping/>
  </p:clrMapOvr>
  <p:transition spd="fast">
    <p:cover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林彥成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04295" y="2782516"/>
            <a:ext cx="733628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即時在線聊天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好友列表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27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28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29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30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9357" y="3315742"/>
            <a:ext cx="992463" cy="99246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4120" y="4639315"/>
            <a:ext cx="11411625" cy="5451607"/>
          </a:xfrm>
          <a:custGeom>
            <a:avLst/>
            <a:gdLst/>
            <a:ahLst/>
            <a:cxnLst/>
            <a:rect r="r" b="b" t="t" l="l"/>
            <a:pathLst>
              <a:path h="5451607" w="11411625">
                <a:moveTo>
                  <a:pt x="0" y="0"/>
                </a:moveTo>
                <a:lnTo>
                  <a:pt x="11411625" y="0"/>
                </a:lnTo>
                <a:lnTo>
                  <a:pt x="11411625" y="5451607"/>
                </a:lnTo>
                <a:lnTo>
                  <a:pt x="0" y="545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86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04120" y="953652"/>
            <a:ext cx="7824944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聊天室：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83741" y="3402983"/>
            <a:ext cx="103205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604120" y="1699864"/>
            <a:ext cx="13938138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主要技術：使用Websocket協定實現即時聊天功能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後端設計：使用Spring boot後端框架實現後端API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前端設計：使用html，css，js完成ui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設計風格：黑色主題，功能區分明確，一目瞭然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27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26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28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29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30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09357" y="3983373"/>
            <a:ext cx="992463" cy="99246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24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23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82322" y="3354954"/>
            <a:ext cx="3962903" cy="6694593"/>
          </a:xfrm>
          <a:custGeom>
            <a:avLst/>
            <a:gdLst/>
            <a:ahLst/>
            <a:cxnLst/>
            <a:rect r="r" b="b" t="t" l="l"/>
            <a:pathLst>
              <a:path h="6694593" w="3962903">
                <a:moveTo>
                  <a:pt x="0" y="0"/>
                </a:moveTo>
                <a:lnTo>
                  <a:pt x="3962903" y="0"/>
                </a:lnTo>
                <a:lnTo>
                  <a:pt x="3962903" y="6694593"/>
                </a:lnTo>
                <a:lnTo>
                  <a:pt x="0" y="6694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641" r="0" b="-19641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26549" y="2935968"/>
            <a:ext cx="2380364" cy="185668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6697687" y="3446967"/>
            <a:ext cx="11384628" cy="6510566"/>
          </a:xfrm>
          <a:custGeom>
            <a:avLst/>
            <a:gdLst/>
            <a:ahLst/>
            <a:cxnLst/>
            <a:rect r="r" b="b" t="t" l="l"/>
            <a:pathLst>
              <a:path h="6510566" w="11384628">
                <a:moveTo>
                  <a:pt x="0" y="0"/>
                </a:moveTo>
                <a:lnTo>
                  <a:pt x="11384628" y="0"/>
                </a:lnTo>
                <a:lnTo>
                  <a:pt x="11384628" y="6510566"/>
                </a:lnTo>
                <a:lnTo>
                  <a:pt x="0" y="6510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0" t="0" r="-83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29984" y="1230318"/>
            <a:ext cx="7824944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細部功能展示：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2322" y="2366652"/>
            <a:ext cx="432299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無頭貼以預設顯示：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7687" y="2366652"/>
            <a:ext cx="634890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長訊息格式優化，避免跑版：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27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28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29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30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09357" y="4655766"/>
            <a:ext cx="992463" cy="99246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25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24</a:t>
              </a:r>
            </a:p>
          </p:txBody>
        </p:sp>
      </p:grpSp>
    </p:spTree>
  </p:cSld>
  <p:clrMapOvr>
    <a:masterClrMapping/>
  </p:clrMapOvr>
  <p:transition spd="fast">
    <p:cover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35255" y="4118130"/>
            <a:ext cx="8115422" cy="4767810"/>
          </a:xfrm>
          <a:custGeom>
            <a:avLst/>
            <a:gdLst/>
            <a:ahLst/>
            <a:cxnLst/>
            <a:rect r="r" b="b" t="t" l="l"/>
            <a:pathLst>
              <a:path h="4767810" w="8115422">
                <a:moveTo>
                  <a:pt x="0" y="0"/>
                </a:moveTo>
                <a:lnTo>
                  <a:pt x="8115422" y="0"/>
                </a:lnTo>
                <a:lnTo>
                  <a:pt x="8115422" y="4767810"/>
                </a:lnTo>
                <a:lnTo>
                  <a:pt x="0" y="476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14195" y="7779896"/>
            <a:ext cx="1925919" cy="150221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499880" y="3587645"/>
            <a:ext cx="1925919" cy="150221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>
            <a:off x="8075842" y="4651003"/>
            <a:ext cx="4098715" cy="438858"/>
          </a:xfrm>
          <a:prstGeom prst="line">
            <a:avLst/>
          </a:prstGeom>
          <a:ln cap="flat" w="38100">
            <a:solidFill>
              <a:srgbClr val="F9232C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824284" y="3887792"/>
            <a:ext cx="3027708" cy="2070228"/>
          </a:xfrm>
          <a:custGeom>
            <a:avLst/>
            <a:gdLst/>
            <a:ahLst/>
            <a:cxnLst/>
            <a:rect r="r" b="b" t="t" l="l"/>
            <a:pathLst>
              <a:path h="2070228" w="3027708">
                <a:moveTo>
                  <a:pt x="0" y="0"/>
                </a:moveTo>
                <a:lnTo>
                  <a:pt x="3027708" y="0"/>
                </a:lnTo>
                <a:lnTo>
                  <a:pt x="3027708" y="2070228"/>
                </a:lnTo>
                <a:lnTo>
                  <a:pt x="0" y="207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1240113" y="8531004"/>
            <a:ext cx="1104638" cy="0"/>
          </a:xfrm>
          <a:prstGeom prst="line">
            <a:avLst/>
          </a:prstGeom>
          <a:ln cap="flat" w="38100">
            <a:solidFill>
              <a:srgbClr val="F9232C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934187" y="6968463"/>
            <a:ext cx="2807903" cy="2128571"/>
          </a:xfrm>
          <a:custGeom>
            <a:avLst/>
            <a:gdLst/>
            <a:ahLst/>
            <a:cxnLst/>
            <a:rect r="r" b="b" t="t" l="l"/>
            <a:pathLst>
              <a:path h="2128571" w="2807903">
                <a:moveTo>
                  <a:pt x="0" y="0"/>
                </a:moveTo>
                <a:lnTo>
                  <a:pt x="2807903" y="0"/>
                </a:lnTo>
                <a:lnTo>
                  <a:pt x="2807903" y="2128571"/>
                </a:lnTo>
                <a:lnTo>
                  <a:pt x="0" y="2128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35255" y="2436477"/>
            <a:ext cx="1143000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訊息傳送日期以分隔線表示，傳送時間標住在訊息下方：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29984" y="1230318"/>
            <a:ext cx="7824944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細部功能展示：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28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29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30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24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06082" y="5323396"/>
            <a:ext cx="992463" cy="992463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26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48235" y="4655766"/>
            <a:ext cx="508158" cy="543805"/>
            <a:chOff x="0" y="0"/>
            <a:chExt cx="812800" cy="8698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25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46260" y="2454276"/>
            <a:ext cx="13580246" cy="76388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08186" y="962025"/>
            <a:ext cx="1126926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user friendly : 每次進入聊天室自動回滾至底部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AutoNum type="arabicPeriod" startAt="1"/>
            </a:pPr>
            <a:r>
              <a:rPr lang="en-US" sz="3600" strike="noStrike" u="non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聊天功能展示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28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29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30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24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8235" y="4655766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25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06082" y="5976927"/>
            <a:ext cx="992463" cy="99246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27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48235" y="5318634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26</a:t>
              </a:r>
            </a:p>
          </p:txBody>
        </p:sp>
      </p:grpSp>
    </p:spTree>
  </p:cSld>
  <p:clrMapOvr>
    <a:masterClrMapping/>
  </p:clrMapOvr>
  <p:transition spd="fast">
    <p:circl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0099" y="2163771"/>
            <a:ext cx="11051224" cy="282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603"/>
              </a:lnSpc>
            </a:pPr>
            <a:r>
              <a:rPr lang="en-US" b="true" sz="22641" i="true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595975" y="5813934"/>
            <a:ext cx="10964816" cy="273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603"/>
              </a:lnSpc>
              <a:spcBef>
                <a:spcPct val="0"/>
              </a:spcBef>
            </a:pPr>
            <a:r>
              <a:rPr lang="en-US" b="true" sz="22641" i="true" strike="noStrike" u="none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you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29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30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235" y="465576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25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8235" y="5318634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26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8235" y="5986264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27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06082" y="6653894"/>
            <a:ext cx="992463" cy="99246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28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7093216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776084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174174" y="812603"/>
            <a:ext cx="15925095" cy="8562912"/>
          </a:xfrm>
          <a:custGeom>
            <a:avLst/>
            <a:gdLst/>
            <a:ahLst/>
            <a:cxnLst/>
            <a:rect r="r" b="b" t="t" l="l"/>
            <a:pathLst>
              <a:path h="8562912" w="15925095">
                <a:moveTo>
                  <a:pt x="0" y="0"/>
                </a:moveTo>
                <a:lnTo>
                  <a:pt x="15925095" y="0"/>
                </a:lnTo>
                <a:lnTo>
                  <a:pt x="15925095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036583" y="3640575"/>
            <a:ext cx="6062686" cy="4120271"/>
            <a:chOff x="0" y="0"/>
            <a:chExt cx="1596757" cy="1085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96757" cy="1085174"/>
            </a:xfrm>
            <a:custGeom>
              <a:avLst/>
              <a:gdLst/>
              <a:ahLst/>
              <a:cxnLst/>
              <a:rect r="r" b="b" t="t" l="l"/>
              <a:pathLst>
                <a:path h="1085174" w="1596757">
                  <a:moveTo>
                    <a:pt x="25540" y="0"/>
                  </a:moveTo>
                  <a:lnTo>
                    <a:pt x="1571217" y="0"/>
                  </a:lnTo>
                  <a:cubicBezTo>
                    <a:pt x="1577991" y="0"/>
                    <a:pt x="1584487" y="2691"/>
                    <a:pt x="1589276" y="7480"/>
                  </a:cubicBezTo>
                  <a:cubicBezTo>
                    <a:pt x="1594066" y="12270"/>
                    <a:pt x="1596757" y="18766"/>
                    <a:pt x="1596757" y="25540"/>
                  </a:cubicBezTo>
                  <a:lnTo>
                    <a:pt x="1596757" y="1059635"/>
                  </a:lnTo>
                  <a:cubicBezTo>
                    <a:pt x="1596757" y="1073740"/>
                    <a:pt x="1585322" y="1085174"/>
                    <a:pt x="1571217" y="1085174"/>
                  </a:cubicBezTo>
                  <a:lnTo>
                    <a:pt x="25540" y="1085174"/>
                  </a:lnTo>
                  <a:cubicBezTo>
                    <a:pt x="18766" y="1085174"/>
                    <a:pt x="12270" y="1082484"/>
                    <a:pt x="7480" y="1077694"/>
                  </a:cubicBezTo>
                  <a:cubicBezTo>
                    <a:pt x="2691" y="1072904"/>
                    <a:pt x="0" y="1066408"/>
                    <a:pt x="0" y="1059635"/>
                  </a:cubicBezTo>
                  <a:lnTo>
                    <a:pt x="0" y="25540"/>
                  </a:lnTo>
                  <a:cubicBezTo>
                    <a:pt x="0" y="11434"/>
                    <a:pt x="11434" y="0"/>
                    <a:pt x="255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596757" cy="1113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441859" y="1200270"/>
            <a:ext cx="6727836" cy="210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spc="280" b="tru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Entity-relationship model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536017" y="7365118"/>
            <a:ext cx="9001134" cy="2245733"/>
            <a:chOff x="0" y="0"/>
            <a:chExt cx="2370669" cy="5914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70669" cy="591469"/>
            </a:xfrm>
            <a:custGeom>
              <a:avLst/>
              <a:gdLst/>
              <a:ahLst/>
              <a:cxnLst/>
              <a:rect r="r" b="b" t="t" l="l"/>
              <a:pathLst>
                <a:path h="591469" w="2370669">
                  <a:moveTo>
                    <a:pt x="17202" y="0"/>
                  </a:moveTo>
                  <a:lnTo>
                    <a:pt x="2353467" y="0"/>
                  </a:lnTo>
                  <a:cubicBezTo>
                    <a:pt x="2358029" y="0"/>
                    <a:pt x="2362404" y="1812"/>
                    <a:pt x="2365630" y="5038"/>
                  </a:cubicBezTo>
                  <a:cubicBezTo>
                    <a:pt x="2368857" y="8264"/>
                    <a:pt x="2370669" y="12640"/>
                    <a:pt x="2370669" y="17202"/>
                  </a:cubicBezTo>
                  <a:lnTo>
                    <a:pt x="2370669" y="574267"/>
                  </a:lnTo>
                  <a:cubicBezTo>
                    <a:pt x="2370669" y="583767"/>
                    <a:pt x="2362967" y="591469"/>
                    <a:pt x="2353467" y="591469"/>
                  </a:cubicBezTo>
                  <a:lnTo>
                    <a:pt x="17202" y="591469"/>
                  </a:lnTo>
                  <a:cubicBezTo>
                    <a:pt x="12640" y="591469"/>
                    <a:pt x="8264" y="589657"/>
                    <a:pt x="5038" y="586431"/>
                  </a:cubicBezTo>
                  <a:cubicBezTo>
                    <a:pt x="1812" y="583204"/>
                    <a:pt x="0" y="578829"/>
                    <a:pt x="0" y="574267"/>
                  </a:cubicBezTo>
                  <a:lnTo>
                    <a:pt x="0" y="17202"/>
                  </a:lnTo>
                  <a:cubicBezTo>
                    <a:pt x="0" y="12640"/>
                    <a:pt x="1812" y="8264"/>
                    <a:pt x="5038" y="5038"/>
                  </a:cubicBezTo>
                  <a:cubicBezTo>
                    <a:pt x="8264" y="1812"/>
                    <a:pt x="12640" y="0"/>
                    <a:pt x="172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2370669" cy="620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5575797" y="9105900"/>
            <a:ext cx="13716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BD59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259300" y="3336765"/>
            <a:ext cx="9144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5CE1E6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174174" y="3344276"/>
            <a:ext cx="5096760" cy="4265160"/>
            <a:chOff x="0" y="0"/>
            <a:chExt cx="1342356" cy="112333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42356" cy="1123334"/>
            </a:xfrm>
            <a:custGeom>
              <a:avLst/>
              <a:gdLst/>
              <a:ahLst/>
              <a:cxnLst/>
              <a:rect r="r" b="b" t="t" l="l"/>
              <a:pathLst>
                <a:path h="1123334" w="1342356">
                  <a:moveTo>
                    <a:pt x="30380" y="0"/>
                  </a:moveTo>
                  <a:lnTo>
                    <a:pt x="1311977" y="0"/>
                  </a:lnTo>
                  <a:cubicBezTo>
                    <a:pt x="1328755" y="0"/>
                    <a:pt x="1342356" y="13601"/>
                    <a:pt x="1342356" y="30380"/>
                  </a:cubicBezTo>
                  <a:lnTo>
                    <a:pt x="1342356" y="1092955"/>
                  </a:lnTo>
                  <a:cubicBezTo>
                    <a:pt x="1342356" y="1109733"/>
                    <a:pt x="1328755" y="1123334"/>
                    <a:pt x="1311977" y="1123334"/>
                  </a:cubicBezTo>
                  <a:lnTo>
                    <a:pt x="30380" y="1123334"/>
                  </a:lnTo>
                  <a:cubicBezTo>
                    <a:pt x="13601" y="1123334"/>
                    <a:pt x="0" y="1109733"/>
                    <a:pt x="0" y="1092955"/>
                  </a:cubicBezTo>
                  <a:lnTo>
                    <a:pt x="0" y="30380"/>
                  </a:lnTo>
                  <a:cubicBezTo>
                    <a:pt x="0" y="13601"/>
                    <a:pt x="13601" y="0"/>
                    <a:pt x="30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342356" cy="11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033712" y="2991943"/>
            <a:ext cx="13716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38B6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101897" y="716010"/>
            <a:ext cx="5362389" cy="2531673"/>
            <a:chOff x="0" y="0"/>
            <a:chExt cx="1412317" cy="66677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12317" cy="666778"/>
            </a:xfrm>
            <a:custGeom>
              <a:avLst/>
              <a:gdLst/>
              <a:ahLst/>
              <a:cxnLst/>
              <a:rect r="r" b="b" t="t" l="l"/>
              <a:pathLst>
                <a:path h="666778" w="1412317">
                  <a:moveTo>
                    <a:pt x="28875" y="0"/>
                  </a:moveTo>
                  <a:lnTo>
                    <a:pt x="1383442" y="0"/>
                  </a:lnTo>
                  <a:cubicBezTo>
                    <a:pt x="1399389" y="0"/>
                    <a:pt x="1412317" y="12928"/>
                    <a:pt x="1412317" y="28875"/>
                  </a:cubicBezTo>
                  <a:lnTo>
                    <a:pt x="1412317" y="637903"/>
                  </a:lnTo>
                  <a:cubicBezTo>
                    <a:pt x="1412317" y="653850"/>
                    <a:pt x="1399389" y="666778"/>
                    <a:pt x="1383442" y="666778"/>
                  </a:cubicBezTo>
                  <a:lnTo>
                    <a:pt x="28875" y="666778"/>
                  </a:lnTo>
                  <a:cubicBezTo>
                    <a:pt x="12928" y="666778"/>
                    <a:pt x="0" y="653850"/>
                    <a:pt x="0" y="637903"/>
                  </a:cubicBezTo>
                  <a:lnTo>
                    <a:pt x="0" y="28875"/>
                  </a:lnTo>
                  <a:cubicBezTo>
                    <a:pt x="0" y="12928"/>
                    <a:pt x="12928" y="0"/>
                    <a:pt x="288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1412317" cy="695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279684" y="386835"/>
            <a:ext cx="18288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8C52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529369" y="7512844"/>
            <a:ext cx="2946777" cy="1745456"/>
            <a:chOff x="0" y="0"/>
            <a:chExt cx="776106" cy="45970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76106" cy="459709"/>
            </a:xfrm>
            <a:custGeom>
              <a:avLst/>
              <a:gdLst/>
              <a:ahLst/>
              <a:cxnLst/>
              <a:rect r="r" b="b" t="t" l="l"/>
              <a:pathLst>
                <a:path h="459709" w="776106">
                  <a:moveTo>
                    <a:pt x="52545" y="0"/>
                  </a:moveTo>
                  <a:lnTo>
                    <a:pt x="723561" y="0"/>
                  </a:lnTo>
                  <a:cubicBezTo>
                    <a:pt x="737497" y="0"/>
                    <a:pt x="750862" y="5536"/>
                    <a:pt x="760716" y="15390"/>
                  </a:cubicBezTo>
                  <a:cubicBezTo>
                    <a:pt x="770570" y="25244"/>
                    <a:pt x="776106" y="38609"/>
                    <a:pt x="776106" y="52545"/>
                  </a:cubicBezTo>
                  <a:lnTo>
                    <a:pt x="776106" y="407164"/>
                  </a:lnTo>
                  <a:cubicBezTo>
                    <a:pt x="776106" y="421100"/>
                    <a:pt x="770570" y="434465"/>
                    <a:pt x="760716" y="444319"/>
                  </a:cubicBezTo>
                  <a:cubicBezTo>
                    <a:pt x="750862" y="454173"/>
                    <a:pt x="737497" y="459709"/>
                    <a:pt x="723561" y="459709"/>
                  </a:cubicBezTo>
                  <a:lnTo>
                    <a:pt x="52545" y="459709"/>
                  </a:lnTo>
                  <a:cubicBezTo>
                    <a:pt x="38609" y="459709"/>
                    <a:pt x="25244" y="454173"/>
                    <a:pt x="15390" y="444319"/>
                  </a:cubicBezTo>
                  <a:cubicBezTo>
                    <a:pt x="5536" y="434465"/>
                    <a:pt x="0" y="421100"/>
                    <a:pt x="0" y="407164"/>
                  </a:cubicBezTo>
                  <a:lnTo>
                    <a:pt x="0" y="52545"/>
                  </a:lnTo>
                  <a:cubicBezTo>
                    <a:pt x="0" y="38609"/>
                    <a:pt x="5536" y="25244"/>
                    <a:pt x="15390" y="15390"/>
                  </a:cubicBezTo>
                  <a:cubicBezTo>
                    <a:pt x="25244" y="5536"/>
                    <a:pt x="38609" y="0"/>
                    <a:pt x="525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776106" cy="488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4284404" y="8803957"/>
            <a:ext cx="9144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BF63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貼圖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74174" y="718312"/>
            <a:ext cx="672783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spc="280" b="tru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專題大綱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33712" y="2335654"/>
            <a:ext cx="771116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9"/>
              </a:lnSpc>
              <a:spcBef>
                <a:spcPct val="0"/>
              </a:spcBef>
            </a:pPr>
            <a:r>
              <a:rPr lang="en-US" sz="4599" strike="noStrike" u="none">
                <a:solidFill>
                  <a:srgbClr val="FF575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✓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7436336" y="2682047"/>
            <a:ext cx="771116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9"/>
              </a:lnSpc>
              <a:spcBef>
                <a:spcPct val="0"/>
              </a:spcBef>
            </a:pPr>
            <a:r>
              <a:rPr lang="en-US" sz="4599" strike="noStrike" u="none">
                <a:solidFill>
                  <a:srgbClr val="FF575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✓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6561839" y="8419465"/>
            <a:ext cx="771116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9"/>
              </a:lnSpc>
              <a:spcBef>
                <a:spcPct val="0"/>
              </a:spcBef>
            </a:pPr>
            <a:r>
              <a:rPr lang="en-US" sz="4599" strike="noStrike" u="none">
                <a:solidFill>
                  <a:srgbClr val="FF575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✓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739359" y="4003842"/>
            <a:ext cx="1828800" cy="261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主要功能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44961" y="3857616"/>
            <a:ext cx="508158" cy="543805"/>
            <a:chOff x="0" y="0"/>
            <a:chExt cx="812800" cy="86981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06082" y="2674653"/>
            <a:ext cx="992463" cy="992463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898696" y="2582052"/>
            <a:ext cx="672783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成員與分工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98696" y="4684650"/>
            <a:ext cx="65988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9191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負責區塊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24989" y="5311253"/>
            <a:ext cx="50453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依功能切割，明確各自負責部分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867752" y="1555884"/>
            <a:ext cx="6188677" cy="3452299"/>
            <a:chOff x="0" y="0"/>
            <a:chExt cx="8251570" cy="4603065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4">
              <a:alphaModFix amt="90000"/>
            </a:blip>
            <a:srcRect l="0" t="353" r="0" b="353"/>
            <a:stretch>
              <a:fillRect/>
            </a:stretch>
          </p:blipFill>
          <p:spPr>
            <a:xfrm flipH="false" flipV="false">
              <a:off x="0" y="0"/>
              <a:ext cx="8251570" cy="4603065"/>
            </a:xfrm>
            <a:prstGeom prst="rect">
              <a:avLst/>
            </a:prstGeom>
          </p:spPr>
        </p:pic>
      </p:grpSp>
      <p:sp>
        <p:nvSpPr>
          <p:cNvPr name="Freeform 32" id="32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973833">
            <a:off x="13479924" y="5861892"/>
            <a:ext cx="2769038" cy="3404916"/>
            <a:chOff x="0" y="0"/>
            <a:chExt cx="3692051" cy="4539888"/>
          </a:xfrm>
        </p:grpSpPr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5"/>
            <a:srcRect l="0" t="11872" r="0" b="6203"/>
            <a:stretch>
              <a:fillRect/>
            </a:stretch>
          </p:blipFill>
          <p:spPr>
            <a:xfrm flipH="false" flipV="false">
              <a:off x="0" y="0"/>
              <a:ext cx="3692051" cy="4539888"/>
            </a:xfrm>
            <a:prstGeom prst="rect">
              <a:avLst/>
            </a:prstGeom>
          </p:spPr>
        </p:pic>
      </p:grpSp>
      <p:grpSp>
        <p:nvGrpSpPr>
          <p:cNvPr name="Group 35" id="35"/>
          <p:cNvGrpSpPr/>
          <p:nvPr/>
        </p:nvGrpSpPr>
        <p:grpSpPr>
          <a:xfrm rot="-542939">
            <a:off x="10432854" y="5551740"/>
            <a:ext cx="2744291" cy="3819107"/>
            <a:chOff x="0" y="0"/>
            <a:chExt cx="3659055" cy="5092142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6"/>
            <a:srcRect l="0" t="10907" r="0" b="10907"/>
            <a:stretch>
              <a:fillRect/>
            </a:stretch>
          </p:blipFill>
          <p:spPr>
            <a:xfrm flipH="false" flipV="false">
              <a:off x="0" y="0"/>
              <a:ext cx="3659055" cy="5092142"/>
            </a:xfrm>
            <a:prstGeom prst="rect">
              <a:avLst/>
            </a:prstGeom>
          </p:spPr>
        </p:pic>
      </p:grpSp>
      <p:sp>
        <p:nvSpPr>
          <p:cNvPr name="TextBox 37" id="37"/>
          <p:cNvSpPr txBox="true"/>
          <p:nvPr/>
        </p:nvSpPr>
        <p:spPr>
          <a:xfrm rot="0">
            <a:off x="3071174" y="6143166"/>
            <a:ext cx="7796578" cy="322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林彥丞：專案管理、資料庫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許可証：留言板、code整合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林昀澍：個人主頁、搜尋頁面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李文豪：登入、註冊、好友邀請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林彥成：聊天室、好友列表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李雨融：貼文主頁、通知欄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09357" y="3315742"/>
            <a:ext cx="992463" cy="992463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709321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7760846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09357" y="3983373"/>
            <a:ext cx="992463" cy="99246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304443" y="0"/>
            <a:ext cx="15675429" cy="10287000"/>
          </a:xfrm>
          <a:custGeom>
            <a:avLst/>
            <a:gdLst/>
            <a:ahLst/>
            <a:cxnLst/>
            <a:rect r="r" b="b" t="t" l="l"/>
            <a:pathLst>
              <a:path h="10287000" w="15675429">
                <a:moveTo>
                  <a:pt x="0" y="0"/>
                </a:moveTo>
                <a:lnTo>
                  <a:pt x="15675429" y="0"/>
                </a:lnTo>
                <a:lnTo>
                  <a:pt x="156754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09357" y="4655766"/>
            <a:ext cx="992463" cy="99246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3999127" y="1076325"/>
            <a:ext cx="2695095" cy="790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0"/>
              </a:lnSpc>
            </a:pPr>
            <a:r>
              <a:rPr lang="en-US" sz="20000" spc="1000">
                <a:solidFill>
                  <a:srgbClr val="191919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林彥丞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04295" y="1287024"/>
            <a:ext cx="3048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實作貢獻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04295" y="2782516"/>
            <a:ext cx="9026655" cy="440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Slack團隊管理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ERmodel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資料庫管理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Flyway自動化遷移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model設計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449539" y="558377"/>
            <a:ext cx="4287503" cy="3467630"/>
          </a:xfrm>
          <a:custGeom>
            <a:avLst/>
            <a:gdLst/>
            <a:ahLst/>
            <a:cxnLst/>
            <a:rect r="r" b="b" t="t" l="l"/>
            <a:pathLst>
              <a:path h="3467630" w="4287503">
                <a:moveTo>
                  <a:pt x="0" y="0"/>
                </a:moveTo>
                <a:lnTo>
                  <a:pt x="4287503" y="0"/>
                </a:lnTo>
                <a:lnTo>
                  <a:pt x="4287503" y="3467630"/>
                </a:lnTo>
                <a:lnTo>
                  <a:pt x="0" y="3467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1965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934152" y="527284"/>
            <a:ext cx="3041358" cy="3456088"/>
          </a:xfrm>
          <a:custGeom>
            <a:avLst/>
            <a:gdLst/>
            <a:ahLst/>
            <a:cxnLst/>
            <a:rect r="r" b="b" t="t" l="l"/>
            <a:pathLst>
              <a:path h="3456088" w="3041358">
                <a:moveTo>
                  <a:pt x="0" y="0"/>
                </a:moveTo>
                <a:lnTo>
                  <a:pt x="3041358" y="0"/>
                </a:lnTo>
                <a:lnTo>
                  <a:pt x="3041358" y="3456089"/>
                </a:lnTo>
                <a:lnTo>
                  <a:pt x="0" y="3456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263568" y="558377"/>
            <a:ext cx="6978961" cy="3505571"/>
          </a:xfrm>
          <a:custGeom>
            <a:avLst/>
            <a:gdLst/>
            <a:ahLst/>
            <a:cxnLst/>
            <a:rect r="r" b="b" t="t" l="l"/>
            <a:pathLst>
              <a:path h="3505571" w="6978961">
                <a:moveTo>
                  <a:pt x="0" y="0"/>
                </a:moveTo>
                <a:lnTo>
                  <a:pt x="6978961" y="0"/>
                </a:lnTo>
                <a:lnTo>
                  <a:pt x="6978961" y="3505571"/>
                </a:lnTo>
                <a:lnTo>
                  <a:pt x="0" y="3505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5" t="0" r="-715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449539" y="6705615"/>
            <a:ext cx="7276752" cy="3294312"/>
          </a:xfrm>
          <a:custGeom>
            <a:avLst/>
            <a:gdLst/>
            <a:ahLst/>
            <a:cxnLst/>
            <a:rect r="r" b="b" t="t" l="l"/>
            <a:pathLst>
              <a:path h="3294312" w="7276752">
                <a:moveTo>
                  <a:pt x="0" y="0"/>
                </a:moveTo>
                <a:lnTo>
                  <a:pt x="7276752" y="0"/>
                </a:lnTo>
                <a:lnTo>
                  <a:pt x="7276752" y="3294312"/>
                </a:lnTo>
                <a:lnTo>
                  <a:pt x="0" y="329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35588" y="5318634"/>
            <a:ext cx="992463" cy="99246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flipH="true" flipV="true">
            <a:off x="6630171" y="2201705"/>
            <a:ext cx="1430841" cy="0"/>
          </a:xfrm>
          <a:prstGeom prst="line">
            <a:avLst/>
          </a:prstGeom>
          <a:ln cap="flat" w="180975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0" id="40"/>
          <p:cNvGrpSpPr/>
          <p:nvPr/>
        </p:nvGrpSpPr>
        <p:grpSpPr>
          <a:xfrm rot="0">
            <a:off x="8183241" y="1663174"/>
            <a:ext cx="6252473" cy="2320199"/>
            <a:chOff x="0" y="0"/>
            <a:chExt cx="1646742" cy="61108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646742" cy="611081"/>
            </a:xfrm>
            <a:custGeom>
              <a:avLst/>
              <a:gdLst/>
              <a:ahLst/>
              <a:cxnLst/>
              <a:rect r="r" b="b" t="t" l="l"/>
              <a:pathLst>
                <a:path h="611081" w="1646742">
                  <a:moveTo>
                    <a:pt x="63149" y="0"/>
                  </a:moveTo>
                  <a:lnTo>
                    <a:pt x="1583593" y="0"/>
                  </a:lnTo>
                  <a:cubicBezTo>
                    <a:pt x="1600341" y="0"/>
                    <a:pt x="1616403" y="6653"/>
                    <a:pt x="1628246" y="18496"/>
                  </a:cubicBezTo>
                  <a:cubicBezTo>
                    <a:pt x="1640089" y="30339"/>
                    <a:pt x="1646742" y="46401"/>
                    <a:pt x="1646742" y="63149"/>
                  </a:cubicBezTo>
                  <a:lnTo>
                    <a:pt x="1646742" y="547932"/>
                  </a:lnTo>
                  <a:cubicBezTo>
                    <a:pt x="1646742" y="582808"/>
                    <a:pt x="1618469" y="611081"/>
                    <a:pt x="1583593" y="611081"/>
                  </a:cubicBezTo>
                  <a:lnTo>
                    <a:pt x="63149" y="611081"/>
                  </a:lnTo>
                  <a:cubicBezTo>
                    <a:pt x="46401" y="611081"/>
                    <a:pt x="30339" y="604428"/>
                    <a:pt x="18496" y="592585"/>
                  </a:cubicBezTo>
                  <a:cubicBezTo>
                    <a:pt x="6653" y="580742"/>
                    <a:pt x="0" y="564680"/>
                    <a:pt x="0" y="547932"/>
                  </a:cubicBezTo>
                  <a:lnTo>
                    <a:pt x="0" y="63149"/>
                  </a:lnTo>
                  <a:cubicBezTo>
                    <a:pt x="0" y="46401"/>
                    <a:pt x="6653" y="30339"/>
                    <a:pt x="18496" y="18496"/>
                  </a:cubicBezTo>
                  <a:cubicBezTo>
                    <a:pt x="30339" y="6653"/>
                    <a:pt x="46401" y="0"/>
                    <a:pt x="631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9232C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1646742" cy="639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AutoShape 43" id="43"/>
          <p:cNvSpPr/>
          <p:nvPr/>
        </p:nvSpPr>
        <p:spPr>
          <a:xfrm flipH="true" flipV="true">
            <a:off x="13725814" y="2111217"/>
            <a:ext cx="1430841" cy="0"/>
          </a:xfrm>
          <a:prstGeom prst="line">
            <a:avLst/>
          </a:prstGeom>
          <a:ln cap="flat" w="180975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4" id="44"/>
          <p:cNvSpPr txBox="true"/>
          <p:nvPr/>
        </p:nvSpPr>
        <p:spPr>
          <a:xfrm rot="0">
            <a:off x="2449539" y="4388258"/>
            <a:ext cx="5665335" cy="18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設計ERmodel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設計資料庫結構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維護與新增資料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114874" y="4388258"/>
            <a:ext cx="5233082" cy="18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Flyway版本控制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自動化遷移資料庫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確保跨環境一致性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242529" y="4388258"/>
            <a:ext cx="5419258" cy="18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建立model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統一命名風格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確立各表關聯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09965" y="6638940"/>
            <a:ext cx="8906987" cy="18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Slack專案管理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工作立項明確分工</a:t>
            </a:r>
          </a:p>
          <a:p>
            <a:pPr algn="l" marL="785977" indent="-392989" lvl="1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19191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行事曆訂定任務時限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7093216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7760846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26319" y="3859548"/>
            <a:ext cx="3436608" cy="1909557"/>
            <a:chOff x="0" y="0"/>
            <a:chExt cx="4159440" cy="23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560762" y="4391368"/>
            <a:ext cx="2782243" cy="2784028"/>
            <a:chOff x="0" y="0"/>
            <a:chExt cx="3367440" cy="3369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6857574" y="4389584"/>
            <a:ext cx="2782838" cy="2781053"/>
            <a:chOff x="0" y="0"/>
            <a:chExt cx="3368160" cy="3366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6705285" y="5729843"/>
            <a:ext cx="3441962" cy="1907178"/>
            <a:chOff x="0" y="0"/>
            <a:chExt cx="4165920" cy="23083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489978" y="3894645"/>
            <a:ext cx="3436608" cy="1909557"/>
            <a:chOff x="0" y="0"/>
            <a:chExt cx="4159440" cy="2311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0624421" y="4426466"/>
            <a:ext cx="2782243" cy="2784028"/>
            <a:chOff x="0" y="0"/>
            <a:chExt cx="3367440" cy="3369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3921233" y="4424681"/>
            <a:ext cx="2782838" cy="2781053"/>
            <a:chOff x="0" y="0"/>
            <a:chExt cx="3368160" cy="3366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10997620" y="4849424"/>
            <a:ext cx="2073241" cy="2073241"/>
          </a:xfrm>
          <a:custGeom>
            <a:avLst/>
            <a:gdLst/>
            <a:ahLst/>
            <a:cxnLst/>
            <a:rect r="r" b="b" t="t" l="l"/>
            <a:pathLst>
              <a:path h="2073241" w="2073241">
                <a:moveTo>
                  <a:pt x="0" y="0"/>
                </a:moveTo>
                <a:lnTo>
                  <a:pt x="2073241" y="0"/>
                </a:lnTo>
                <a:lnTo>
                  <a:pt x="2073241" y="2073242"/>
                </a:lnTo>
                <a:lnTo>
                  <a:pt x="0" y="207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566300" y="5068775"/>
            <a:ext cx="1568904" cy="1541888"/>
          </a:xfrm>
          <a:custGeom>
            <a:avLst/>
            <a:gdLst/>
            <a:ahLst/>
            <a:cxnLst/>
            <a:rect r="r" b="b" t="t" l="l"/>
            <a:pathLst>
              <a:path h="1541888" w="1568904">
                <a:moveTo>
                  <a:pt x="0" y="0"/>
                </a:moveTo>
                <a:lnTo>
                  <a:pt x="1568904" y="0"/>
                </a:lnTo>
                <a:lnTo>
                  <a:pt x="1568904" y="1541888"/>
                </a:lnTo>
                <a:lnTo>
                  <a:pt x="0" y="1541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13" r="0" b="-3108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7372422" y="5095309"/>
            <a:ext cx="1753142" cy="1446342"/>
          </a:xfrm>
          <a:custGeom>
            <a:avLst/>
            <a:gdLst/>
            <a:ahLst/>
            <a:cxnLst/>
            <a:rect r="r" b="b" t="t" l="l"/>
            <a:pathLst>
              <a:path h="1446342" w="1753142">
                <a:moveTo>
                  <a:pt x="0" y="0"/>
                </a:moveTo>
                <a:lnTo>
                  <a:pt x="1753142" y="0"/>
                </a:lnTo>
                <a:lnTo>
                  <a:pt x="1753142" y="1446342"/>
                </a:lnTo>
                <a:lnTo>
                  <a:pt x="0" y="1446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982486" y="5253853"/>
            <a:ext cx="1938794" cy="1171732"/>
          </a:xfrm>
          <a:custGeom>
            <a:avLst/>
            <a:gdLst/>
            <a:ahLst/>
            <a:cxnLst/>
            <a:rect r="r" b="b" t="t" l="l"/>
            <a:pathLst>
              <a:path h="1171732" w="1938794">
                <a:moveTo>
                  <a:pt x="0" y="0"/>
                </a:moveTo>
                <a:lnTo>
                  <a:pt x="1938794" y="0"/>
                </a:lnTo>
                <a:lnTo>
                  <a:pt x="1938794" y="1171732"/>
                </a:lnTo>
                <a:lnTo>
                  <a:pt x="0" y="1171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174174" y="718312"/>
            <a:ext cx="672783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spc="280" b="tru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自動化遷移資料庫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889371" y="2657637"/>
            <a:ext cx="2719243" cy="107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3999" spc="199" strike="noStrike" u="none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逐檔閱讀</a:t>
            </a:r>
          </a:p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3999" spc="199" strike="noStrike" u="none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結構與資料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317879" y="7770371"/>
            <a:ext cx="3268009" cy="107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999" spc="199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啟動</a:t>
            </a:r>
          </a:p>
          <a:p>
            <a:pPr algn="ctr">
              <a:lnSpc>
                <a:spcPts val="3879"/>
              </a:lnSpc>
            </a:pPr>
            <a:r>
              <a:rPr lang="en-US" sz="3999" spc="199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Spring Boot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09180" y="8012869"/>
            <a:ext cx="3612725" cy="59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3999" spc="199" strike="noStrike" u="none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逐個執行sql檔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264733" y="2657637"/>
            <a:ext cx="2332873" cy="107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3999" spc="199" strike="noStrike" u="none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自動建立</a:t>
            </a:r>
          </a:p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3999" spc="199" strike="noStrike" u="none">
                <a:solidFill>
                  <a:srgbClr val="6DB33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資料庫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735588" y="5976927"/>
            <a:ext cx="992463" cy="992463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6" id="2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28900" y="1475736"/>
            <a:ext cx="15471604" cy="8702777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126549" y="527147"/>
            <a:ext cx="3781762" cy="83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07"/>
              </a:lnSpc>
              <a:spcBef>
                <a:spcPct val="0"/>
              </a:spcBef>
            </a:pPr>
            <a:r>
              <a:rPr lang="en-US" b="true" sz="6399" spc="319" strike="noStrike" u="none">
                <a:solidFill>
                  <a:srgbClr val="616161"/>
                </a:solidFill>
                <a:latin typeface="Gotham Bold"/>
                <a:ea typeface="Gotham Bold"/>
                <a:cs typeface="Gotham Bold"/>
                <a:sym typeface="Gotham Bold"/>
              </a:rPr>
              <a:t>Flyway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7741" y="5986264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35588" y="6653894"/>
            <a:ext cx="992463" cy="99246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48235" y="8496722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DAGeHkl2hho</dc:identifier>
  <dcterms:modified xsi:type="dcterms:W3CDTF">2011-08-01T06:04:30Z</dcterms:modified>
  <cp:revision>1</cp:revision>
  <dc:title>Interflow</dc:title>
</cp:coreProperties>
</file>